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80" r:id="rId12"/>
    <p:sldId id="266" r:id="rId13"/>
    <p:sldId id="271" r:id="rId14"/>
    <p:sldId id="267" r:id="rId15"/>
    <p:sldId id="268" r:id="rId16"/>
    <p:sldId id="275" r:id="rId17"/>
    <p:sldId id="273" r:id="rId18"/>
    <p:sldId id="283" r:id="rId19"/>
    <p:sldId id="270" r:id="rId20"/>
    <p:sldId id="269" r:id="rId21"/>
    <p:sldId id="281" r:id="rId22"/>
    <p:sldId id="282" r:id="rId23"/>
    <p:sldId id="276" r:id="rId24"/>
    <p:sldId id="277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54" autoAdjust="0"/>
  </p:normalViewPr>
  <p:slideViewPr>
    <p:cSldViewPr snapToGrid="0">
      <p:cViewPr varScale="1">
        <p:scale>
          <a:sx n="66" d="100"/>
          <a:sy n="66" d="100"/>
        </p:scale>
        <p:origin x="130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9FA4A-D605-4C90-871A-295028C3B621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A54F1-551F-4B2E-B938-69407DAC26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23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https://streamyard.com/nztfntyudk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577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doutrina Espírita – Tríplice aspecto </a:t>
            </a:r>
          </a:p>
          <a:p>
            <a:r>
              <a:rPr lang="pt-BR" baseline="0" dirty="0"/>
              <a:t>Deus – evolução do conceito. </a:t>
            </a:r>
          </a:p>
          <a:p>
            <a:r>
              <a:rPr lang="pt-BR" baseline="0" dirty="0"/>
              <a:t>Os olhos da sabedoria e do amor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26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comentário de Emmanuel</a:t>
            </a:r>
            <a:r>
              <a:rPr lang="pt-BR" baseline="0" dirty="0"/>
              <a:t> – “Quem são minha mãe e meus irmãos” </a:t>
            </a:r>
          </a:p>
          <a:p>
            <a:endParaRPr lang="pt-BR" baseline="0" dirty="0"/>
          </a:p>
          <a:p>
            <a:r>
              <a:rPr lang="pt-BR" baseline="0" dirty="0"/>
              <a:t>Catacumbas – Policarpo ausente.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794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comentário de Emmanuel</a:t>
            </a:r>
            <a:r>
              <a:rPr lang="pt-BR" baseline="0" dirty="0"/>
              <a:t> – “Quem são minha mãe e meus irmãos” </a:t>
            </a:r>
            <a:endParaRPr lang="pt-BR" dirty="0"/>
          </a:p>
          <a:p>
            <a:r>
              <a:rPr lang="pt-BR" dirty="0"/>
              <a:t>Tipos</a:t>
            </a:r>
            <a:r>
              <a:rPr lang="pt-BR" baseline="0" dirty="0"/>
              <a:t> de dores e sofrimentos</a:t>
            </a:r>
          </a:p>
          <a:p>
            <a:r>
              <a:rPr lang="pt-BR" baseline="0" dirty="0"/>
              <a:t>Ciro e a expiação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315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Vida e não morte</a:t>
            </a:r>
          </a:p>
          <a:p>
            <a:r>
              <a:rPr lang="pt-BR" dirty="0"/>
              <a:t>Resignação</a:t>
            </a:r>
            <a:r>
              <a:rPr lang="pt-BR" baseline="0" dirty="0"/>
              <a:t> sem perder a fé</a:t>
            </a:r>
          </a:p>
          <a:p>
            <a:r>
              <a:rPr lang="pt-BR" baseline="0" dirty="0"/>
              <a:t>O sacrifício pela mãe</a:t>
            </a:r>
          </a:p>
          <a:p>
            <a:r>
              <a:rPr lang="pt-BR" baseline="0" dirty="0"/>
              <a:t>O sacrifício por Ciro (filho de </a:t>
            </a:r>
            <a:r>
              <a:rPr lang="pt-BR" baseline="0" dirty="0" err="1"/>
              <a:t>Brunheilda</a:t>
            </a:r>
            <a:r>
              <a:rPr lang="pt-BR" baseline="0" dirty="0"/>
              <a:t>)</a:t>
            </a:r>
          </a:p>
          <a:p>
            <a:r>
              <a:rPr lang="pt-BR" baseline="0" dirty="0"/>
              <a:t>O sacrifício diante de Epifânio</a:t>
            </a:r>
          </a:p>
          <a:p>
            <a:r>
              <a:rPr lang="pt-BR" baseline="0" dirty="0"/>
              <a:t>O sacrifício pelos outros</a:t>
            </a:r>
          </a:p>
          <a:p>
            <a:endParaRPr lang="pt-BR" dirty="0"/>
          </a:p>
          <a:p>
            <a:r>
              <a:rPr lang="pt-BR" dirty="0"/>
              <a:t>O sentido do sacrifício – doar</a:t>
            </a:r>
          </a:p>
          <a:p>
            <a:r>
              <a:rPr lang="pt-BR" dirty="0"/>
              <a:t>O sacrifício na história</a:t>
            </a:r>
            <a:r>
              <a:rPr lang="pt-BR" baseline="0" dirty="0"/>
              <a:t> – Três tipos: oferta pacífica, oferta pelo pecado, holocausto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207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Claudia Sabino</a:t>
            </a:r>
            <a:r>
              <a:rPr lang="pt-BR" baseline="0" dirty="0"/>
              <a:t> e Fábio Cornélio nas mãos de </a:t>
            </a:r>
            <a:r>
              <a:rPr lang="pt-BR" baseline="0" dirty="0" err="1"/>
              <a:t>Silano</a:t>
            </a:r>
            <a:endParaRPr lang="pt-BR" baseline="0" dirty="0"/>
          </a:p>
          <a:p>
            <a:r>
              <a:rPr lang="pt-BR" baseline="0" dirty="0" err="1"/>
              <a:t>Hatéria</a:t>
            </a:r>
            <a:r>
              <a:rPr lang="pt-BR" baseline="0" dirty="0"/>
              <a:t> na mesma via em que Célia se sentira abandonada</a:t>
            </a:r>
          </a:p>
          <a:p>
            <a:r>
              <a:rPr lang="pt-BR" baseline="0" dirty="0"/>
              <a:t>Alba </a:t>
            </a:r>
            <a:r>
              <a:rPr lang="pt-BR" baseline="0" dirty="0" err="1"/>
              <a:t>Lucínia</a:t>
            </a:r>
            <a:r>
              <a:rPr lang="pt-BR" baseline="0" dirty="0"/>
              <a:t> pelo desequilíbrio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044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Claudia Sabino</a:t>
            </a:r>
            <a:r>
              <a:rPr lang="pt-BR" baseline="0" dirty="0"/>
              <a:t> e Fábio Cornélio nas mãos de </a:t>
            </a:r>
            <a:r>
              <a:rPr lang="pt-BR" baseline="0" dirty="0" err="1"/>
              <a:t>Silano</a:t>
            </a:r>
            <a:endParaRPr lang="pt-BR" baseline="0" dirty="0"/>
          </a:p>
          <a:p>
            <a:r>
              <a:rPr lang="pt-BR" baseline="0" dirty="0" err="1"/>
              <a:t>Hatéria</a:t>
            </a:r>
            <a:r>
              <a:rPr lang="pt-BR" baseline="0" dirty="0"/>
              <a:t> na mesma via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3798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088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Grupo de </a:t>
            </a:r>
            <a:r>
              <a:rPr lang="pt-BR" dirty="0" err="1"/>
              <a:t>Cneio</a:t>
            </a:r>
            <a:r>
              <a:rPr lang="pt-BR" dirty="0"/>
              <a:t> </a:t>
            </a:r>
            <a:r>
              <a:rPr lang="pt-BR" dirty="0" err="1"/>
              <a:t>Lucius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2700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visão se transfigura. </a:t>
            </a:r>
          </a:p>
          <a:p>
            <a:r>
              <a:rPr lang="pt-BR" dirty="0"/>
              <a:t>Começamos a nos ver como irmãos devedores uns dos outros pelos créditos já obtidos e pelas tarefas a serem realizadas. </a:t>
            </a:r>
          </a:p>
          <a:p>
            <a:r>
              <a:rPr lang="pt-BR" dirty="0"/>
              <a:t>A necessidade do perdão – Recomeço, libertação, progresso e luz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695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262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532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816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505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Além de diversos personagens</a:t>
            </a:r>
            <a:r>
              <a:rPr lang="pt-BR" baseline="0" dirty="0"/>
              <a:t> históricos, locais e acontecimentos que se desenrolam como resultado da predileção do narrador em relação à história de Roma e de suas realizações. </a:t>
            </a:r>
          </a:p>
          <a:p>
            <a:endParaRPr lang="pt-BR" baseline="0" dirty="0"/>
          </a:p>
          <a:p>
            <a:r>
              <a:rPr lang="pt-BR" baseline="0" dirty="0"/>
              <a:t>Enfoca a questão dos grupos</a:t>
            </a:r>
          </a:p>
          <a:p>
            <a:endParaRPr lang="pt-BR" baseline="0" dirty="0"/>
          </a:p>
          <a:p>
            <a:r>
              <a:rPr lang="pt-BR" baseline="0" dirty="0"/>
              <a:t>O livro trata de pessoas.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613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Tratar das conquistas externas e</a:t>
            </a:r>
            <a:r>
              <a:rPr lang="pt-BR" baseline="0" dirty="0"/>
              <a:t> das conquistas internas.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5845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amor, evolução do sentido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834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parábola de Jesus sobre a árvore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31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história</a:t>
            </a:r>
            <a:r>
              <a:rPr lang="pt-BR" baseline="0" dirty="0"/>
              <a:t> do bem feitor de nosso lar</a:t>
            </a:r>
          </a:p>
          <a:p>
            <a:r>
              <a:rPr lang="pt-BR" baseline="0" dirty="0"/>
              <a:t>Diferença entre virtudes e contextos favoráveis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04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doutrina Espírita – Tríplice aspecto </a:t>
            </a:r>
          </a:p>
          <a:p>
            <a:r>
              <a:rPr lang="pt-BR" baseline="0" dirty="0"/>
              <a:t>Deus – evolução do conceito. </a:t>
            </a:r>
          </a:p>
          <a:p>
            <a:r>
              <a:rPr lang="pt-BR" baseline="0" dirty="0"/>
              <a:t>Os olhos da sabedoria e do amor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19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doutrina Espírita – Tríplice aspecto </a:t>
            </a:r>
          </a:p>
          <a:p>
            <a:r>
              <a:rPr lang="pt-BR" baseline="0" dirty="0"/>
              <a:t>Deus – evolução do conceito. </a:t>
            </a:r>
          </a:p>
          <a:p>
            <a:r>
              <a:rPr lang="pt-BR" baseline="0" dirty="0"/>
              <a:t>Os olhos da sabedoria e do amor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4F1-551F-4B2E-B938-69407DAC26D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473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80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73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766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732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3816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914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802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96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12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56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34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46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29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31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27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F208-9249-4E0B-9960-A3A103918E12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8E70EF-4B02-4F44-92D6-D49FC0F9FE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2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Cinquenta Anos Depois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873" y="720661"/>
            <a:ext cx="17621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19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Despertar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z="4000" dirty="0" err="1"/>
              <a:t>Cneio</a:t>
            </a:r>
            <a:r>
              <a:rPr lang="pt-BR" sz="4000" dirty="0"/>
              <a:t> </a:t>
            </a:r>
            <a:r>
              <a:rPr lang="pt-BR" sz="4000" dirty="0" err="1"/>
              <a:t>Lucios</a:t>
            </a:r>
            <a:endParaRPr lang="pt-BR" sz="4000" dirty="0"/>
          </a:p>
          <a:p>
            <a:endParaRPr lang="pt-BR" sz="4000" dirty="0"/>
          </a:p>
          <a:p>
            <a:pPr algn="just"/>
            <a:r>
              <a:rPr lang="pt-BR" sz="4000" dirty="0"/>
              <a:t>“Ele, que se habituara a investigar as causas profundas da dor e a sentir os padecimentos de quantos soluçavam no cativeiro, acabava de receber uma chave maravilhosa para solucionar os caprichosos enigmas do destino. ”</a:t>
            </a:r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7777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Despertar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4000" dirty="0" err="1"/>
              <a:t>Cneio</a:t>
            </a:r>
            <a:r>
              <a:rPr lang="pt-BR" sz="4000" dirty="0"/>
              <a:t> </a:t>
            </a:r>
            <a:r>
              <a:rPr lang="pt-BR" sz="4000" dirty="0" err="1"/>
              <a:t>Lucios</a:t>
            </a:r>
            <a:endParaRPr lang="pt-BR" sz="4000" dirty="0"/>
          </a:p>
          <a:p>
            <a:endParaRPr lang="pt-BR" sz="4000" dirty="0"/>
          </a:p>
          <a:p>
            <a:pPr algn="just"/>
            <a:r>
              <a:rPr lang="pt-BR" sz="4000" dirty="0"/>
              <a:t>“Sua cultura dos autores gregos fazia-lhe sentir que o assunto não lhe era totalmente estranho, mas a palavra carinhosa e convincente da neta, testemunhando-lhe a verdade com os seus próprios padecimentos prematuros, abria-lhe à mente nova senda para todas as cogitações em tal sentido.”</a:t>
            </a:r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39908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Testemunho e expiação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/>
          </a:bodyPr>
          <a:lstStyle/>
          <a:p>
            <a:r>
              <a:rPr lang="pt-BR" sz="4000" dirty="0" err="1"/>
              <a:t>Nestório</a:t>
            </a:r>
            <a:endParaRPr lang="pt-BR" sz="4000" dirty="0"/>
          </a:p>
          <a:p>
            <a:r>
              <a:rPr lang="pt-BR" sz="4000" dirty="0"/>
              <a:t>Ciro</a:t>
            </a:r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30418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primeiro comentário de Emmanuel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700784"/>
            <a:ext cx="8915400" cy="47955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4000" dirty="0"/>
              <a:t>“Estando Jesus a pregar ainda para a multidão, sua mãe e seus irmãos de fé, do lado de fora, procuravam falar-lhe. Então alguém lhe observou: “tua mãe e teus irmãos encontram-se aí fora, procurando-te.” Respondendo a quem o advertira, disse o Mestre: “Quem é minha mãe e quem são os meus irmãos?” E, estendendo a mão para todos os seus discípulos e seguidores, exclamou: “Eis aqui minha mãe e meus irmãos, porquanto, quem quer que faça a vontade de meu Pai que está nos Céus, esse é meu irmão, minha irmã e minha mãe!”</a:t>
            </a:r>
          </a:p>
          <a:p>
            <a:pPr marL="0" indent="0" algn="r">
              <a:buNone/>
            </a:pPr>
            <a:r>
              <a:rPr lang="pt-BR" sz="4000" dirty="0"/>
              <a:t>Mateus 12:46-50</a:t>
            </a:r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97213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Sacrifício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4852416"/>
          </a:xfrm>
        </p:spPr>
        <p:txBody>
          <a:bodyPr>
            <a:normAutofit fontScale="85000" lnSpcReduction="20000"/>
          </a:bodyPr>
          <a:lstStyle/>
          <a:p>
            <a:r>
              <a:rPr lang="pt-BR" sz="4000" dirty="0"/>
              <a:t>Célia</a:t>
            </a:r>
          </a:p>
          <a:p>
            <a:endParaRPr lang="pt-BR" sz="4000" dirty="0"/>
          </a:p>
          <a:p>
            <a:pPr marL="0" indent="0" algn="just">
              <a:buNone/>
            </a:pPr>
            <a:r>
              <a:rPr lang="pt-BR" sz="4000" dirty="0"/>
              <a:t>“... nos meus sonhos proféticos, tenho visto uma cruz a que me devo abraçar com resignação e humildade!...”</a:t>
            </a:r>
          </a:p>
          <a:p>
            <a:pPr marL="0" indent="0" algn="just">
              <a:buNone/>
            </a:pPr>
            <a:endParaRPr lang="pt-BR" sz="4000" dirty="0"/>
          </a:p>
          <a:p>
            <a:pPr marL="0" indent="0" algn="just">
              <a:buNone/>
            </a:pPr>
            <a:r>
              <a:rPr lang="pt-BR" sz="4000" dirty="0"/>
              <a:t>“... O sacrifício, porém, será suave, porque, na sua exaltação, sinto que encontrarei a estrada luminosa para o reino da verdade e do amor,...”</a:t>
            </a:r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89978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06990"/>
            <a:ext cx="8911687" cy="1280890"/>
          </a:xfrm>
        </p:spPr>
        <p:txBody>
          <a:bodyPr/>
          <a:lstStyle/>
          <a:p>
            <a:r>
              <a:rPr lang="pt-BR" dirty="0"/>
              <a:t>Desencarnação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92925" y="1743416"/>
            <a:ext cx="9312562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600" dirty="0"/>
              <a:t>Todos encontram por fim o momento de retorno à pátria verdadeira. </a:t>
            </a:r>
          </a:p>
        </p:txBody>
      </p:sp>
    </p:spTree>
    <p:extLst>
      <p:ext uri="{BB962C8B-B14F-4D97-AF65-F5344CB8AC3E}">
        <p14:creationId xmlns:p14="http://schemas.microsoft.com/office/powerpoint/2010/main" val="2911610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06990"/>
            <a:ext cx="8911687" cy="1280890"/>
          </a:xfrm>
        </p:spPr>
        <p:txBody>
          <a:bodyPr/>
          <a:lstStyle/>
          <a:p>
            <a:r>
              <a:rPr lang="pt-BR" dirty="0"/>
              <a:t>Desencarnação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92925" y="1743416"/>
            <a:ext cx="9312562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600" dirty="0"/>
              <a:t>“À exceção de Célia, chamada a um mundo superior, onde lhe foi concedida a tarefa de velar pela evolução dos seus entes bem-amados, os demais permaneciam nas esferas mais próximas da Terra, ...”</a:t>
            </a:r>
          </a:p>
        </p:txBody>
      </p:sp>
    </p:spTree>
    <p:extLst>
      <p:ext uri="{BB962C8B-B14F-4D97-AF65-F5344CB8AC3E}">
        <p14:creationId xmlns:p14="http://schemas.microsoft.com/office/powerpoint/2010/main" val="2098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06990"/>
            <a:ext cx="8911687" cy="1280890"/>
          </a:xfrm>
        </p:spPr>
        <p:txBody>
          <a:bodyPr/>
          <a:lstStyle/>
          <a:p>
            <a:r>
              <a:rPr lang="pt-BR" dirty="0"/>
              <a:t>No plano espiritual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92925" y="1743416"/>
            <a:ext cx="9312562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600" dirty="0"/>
              <a:t>“À exceção de Célia, chamada a um mundo superior, onde lhe foi concedida a tarefa de velar pela evolução dos sus entes bem-amados, os demais permaneciam nas esferas mais próximas da Terra, ...”</a:t>
            </a:r>
          </a:p>
        </p:txBody>
      </p:sp>
    </p:spTree>
    <p:extLst>
      <p:ext uri="{BB962C8B-B14F-4D97-AF65-F5344CB8AC3E}">
        <p14:creationId xmlns:p14="http://schemas.microsoft.com/office/powerpoint/2010/main" val="1329752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06990"/>
            <a:ext cx="8911687" cy="1280890"/>
          </a:xfrm>
        </p:spPr>
        <p:txBody>
          <a:bodyPr/>
          <a:lstStyle/>
          <a:p>
            <a:r>
              <a:rPr lang="pt-BR" dirty="0"/>
              <a:t>No plano espiritual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92925" y="1743416"/>
            <a:ext cx="9312562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600" dirty="0"/>
              <a:t>“Já que a misericórdia de Jesus Cristo me faculta a escolha dos que viverão comigo, considerar-te-ei, minha irmã, desde já como filha, a quem devo consagrar uma afeição duradoura e divina!...”</a:t>
            </a:r>
          </a:p>
          <a:p>
            <a:pPr marL="0" indent="0" algn="just">
              <a:buNone/>
            </a:pPr>
            <a:r>
              <a:rPr lang="pt-BR" sz="3600" dirty="0" err="1"/>
              <a:t>Cneio</a:t>
            </a:r>
            <a:r>
              <a:rPr lang="pt-BR" sz="3600" dirty="0"/>
              <a:t> </a:t>
            </a:r>
            <a:r>
              <a:rPr lang="pt-BR" sz="3600" dirty="0" err="1"/>
              <a:t>Lucius</a:t>
            </a:r>
            <a:r>
              <a:rPr lang="pt-BR" sz="3600" dirty="0"/>
              <a:t> para Claudia Sabina</a:t>
            </a:r>
          </a:p>
        </p:txBody>
      </p:sp>
    </p:spTree>
    <p:extLst>
      <p:ext uri="{BB962C8B-B14F-4D97-AF65-F5344CB8AC3E}">
        <p14:creationId xmlns:p14="http://schemas.microsoft.com/office/powerpoint/2010/main" val="4067682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plano espiritual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725775" y="1743416"/>
            <a:ext cx="6078942" cy="435133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Caius</a:t>
            </a:r>
            <a:r>
              <a:rPr lang="pt-BR" dirty="0"/>
              <a:t> </a:t>
            </a:r>
            <a:r>
              <a:rPr lang="pt-BR" dirty="0" err="1"/>
              <a:t>Fabrícius</a:t>
            </a:r>
            <a:endParaRPr lang="pt-BR" dirty="0"/>
          </a:p>
          <a:p>
            <a:r>
              <a:rPr lang="pt-BR" dirty="0" err="1"/>
              <a:t>Nestório</a:t>
            </a:r>
            <a:endParaRPr lang="pt-BR" dirty="0"/>
          </a:p>
          <a:p>
            <a:r>
              <a:rPr lang="pt-BR" dirty="0" err="1"/>
              <a:t>Helvídio</a:t>
            </a:r>
            <a:r>
              <a:rPr lang="pt-BR" dirty="0"/>
              <a:t> </a:t>
            </a:r>
            <a:r>
              <a:rPr lang="pt-BR" dirty="0" err="1"/>
              <a:t>Lucios</a:t>
            </a:r>
            <a:endParaRPr lang="pt-BR" dirty="0"/>
          </a:p>
          <a:p>
            <a:r>
              <a:rPr lang="pt-BR" dirty="0"/>
              <a:t>Alba </a:t>
            </a:r>
            <a:r>
              <a:rPr lang="pt-BR" dirty="0" err="1"/>
              <a:t>Lucínia</a:t>
            </a:r>
            <a:endParaRPr lang="pt-BR" dirty="0"/>
          </a:p>
          <a:p>
            <a:r>
              <a:rPr lang="pt-BR" dirty="0"/>
              <a:t>Célia</a:t>
            </a:r>
          </a:p>
          <a:p>
            <a:r>
              <a:rPr lang="pt-BR" dirty="0" err="1"/>
              <a:t>Helvídia</a:t>
            </a:r>
            <a:endParaRPr lang="pt-BR" dirty="0"/>
          </a:p>
          <a:p>
            <a:r>
              <a:rPr lang="pt-BR" dirty="0" err="1"/>
              <a:t>Silano</a:t>
            </a:r>
            <a:endParaRPr lang="pt-BR" dirty="0"/>
          </a:p>
          <a:p>
            <a:r>
              <a:rPr lang="pt-BR" dirty="0" err="1"/>
              <a:t>Lólio</a:t>
            </a:r>
            <a:r>
              <a:rPr lang="pt-BR" dirty="0"/>
              <a:t> </a:t>
            </a:r>
            <a:r>
              <a:rPr lang="pt-BR" dirty="0" err="1"/>
              <a:t>Úrbico</a:t>
            </a:r>
            <a:endParaRPr lang="pt-BR" dirty="0"/>
          </a:p>
          <a:p>
            <a:r>
              <a:rPr lang="pt-BR" dirty="0"/>
              <a:t>Fábio Cornélio</a:t>
            </a:r>
          </a:p>
          <a:p>
            <a:r>
              <a:rPr lang="pt-BR" dirty="0"/>
              <a:t>Claudia Sabina</a:t>
            </a:r>
          </a:p>
          <a:p>
            <a:r>
              <a:rPr lang="pt-BR" dirty="0"/>
              <a:t>Filho de </a:t>
            </a:r>
            <a:r>
              <a:rPr lang="pt-BR" dirty="0" err="1"/>
              <a:t>Nestório</a:t>
            </a:r>
            <a:r>
              <a:rPr lang="pt-BR" dirty="0"/>
              <a:t> (Ciro)</a:t>
            </a:r>
          </a:p>
          <a:p>
            <a:r>
              <a:rPr lang="pt-BR" dirty="0" err="1"/>
              <a:t>Cneio</a:t>
            </a:r>
            <a:r>
              <a:rPr lang="pt-BR" dirty="0"/>
              <a:t> </a:t>
            </a:r>
            <a:r>
              <a:rPr lang="pt-BR" dirty="0" err="1"/>
              <a:t>Lucios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22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obra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Contexto</a:t>
            </a:r>
          </a:p>
          <a:p>
            <a:pPr lvl="1"/>
            <a:endParaRPr lang="pt-BR" sz="3200" dirty="0"/>
          </a:p>
          <a:p>
            <a:pPr lvl="1"/>
            <a:r>
              <a:rPr lang="pt-BR" sz="3200" dirty="0"/>
              <a:t>Segundo dos romances de Emmanuel publicado em 1940</a:t>
            </a:r>
          </a:p>
          <a:p>
            <a:pPr lvl="1"/>
            <a:endParaRPr lang="pt-BR" sz="3200" dirty="0"/>
          </a:p>
          <a:p>
            <a:pPr lvl="1"/>
            <a:r>
              <a:rPr lang="pt-BR" sz="3200" dirty="0"/>
              <a:t>Circunstâncias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2617" y="464629"/>
            <a:ext cx="17621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02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Redenção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389888"/>
            <a:ext cx="8915400" cy="510644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sz="4000" dirty="0"/>
              <a:t>“Agradeçamos à misericórdia do Senhor, que nos concede as preciosas oportunidades do trabalho a favor de nossa própria redenção, em marcha incessante para o amor e para a sabedoria.”  </a:t>
            </a:r>
          </a:p>
          <a:p>
            <a:pPr algn="just"/>
            <a:endParaRPr lang="pt-BR" sz="4000" dirty="0"/>
          </a:p>
          <a:p>
            <a:pPr algn="just"/>
            <a:r>
              <a:rPr lang="pt-BR" sz="4000" dirty="0"/>
              <a:t>“Espírito liberto das sombras e angústias materiais; observastes a beleza e a ventura que aguardam, no Infinito, as almas redimidas, todavia, é necessário regressardes à carne, a fim de poderdes experimentar o valor do vosso aprendizado!”</a:t>
            </a:r>
          </a:p>
          <a:p>
            <a:pPr algn="just"/>
            <a:endParaRPr lang="pt-BR" sz="4000" dirty="0"/>
          </a:p>
          <a:p>
            <a:pPr algn="just"/>
            <a:r>
              <a:rPr lang="pt-BR" sz="4000" dirty="0"/>
              <a:t>“É na Terra, escola dolorosa e bendita da alma, que se desdobra o campo imenso de nossas realizações.”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49420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cântico das crianças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54480"/>
            <a:ext cx="8915400" cy="4759078"/>
          </a:xfrm>
        </p:spPr>
        <p:txBody>
          <a:bodyPr numCol="2">
            <a:noAutofit/>
          </a:bodyPr>
          <a:lstStyle/>
          <a:p>
            <a:pPr marL="0" indent="0" algn="just">
              <a:buNone/>
            </a:pPr>
            <a:r>
              <a:rPr lang="pt-BR" sz="2000" dirty="0"/>
              <a:t>Louvado sejas, Jesus! </a:t>
            </a:r>
          </a:p>
          <a:p>
            <a:pPr marL="0" indent="0" algn="just">
              <a:buNone/>
            </a:pPr>
            <a:r>
              <a:rPr lang="pt-BR" sz="2000" dirty="0"/>
              <a:t>Na aurora cheia de orvalho, </a:t>
            </a:r>
          </a:p>
          <a:p>
            <a:pPr marL="0" indent="0" algn="just">
              <a:buNone/>
            </a:pPr>
            <a:r>
              <a:rPr lang="pt-BR" sz="2000" dirty="0"/>
              <a:t>Que traz o dia, o trabalho, </a:t>
            </a:r>
          </a:p>
          <a:p>
            <a:pPr marL="0" indent="0" algn="just">
              <a:buNone/>
            </a:pPr>
            <a:r>
              <a:rPr lang="pt-BR" sz="2000" dirty="0"/>
              <a:t>Em que andamos a aprender. </a:t>
            </a:r>
          </a:p>
          <a:p>
            <a:pPr marL="0" indent="0" algn="just">
              <a:buNone/>
            </a:pPr>
            <a:r>
              <a:rPr lang="pt-BR" sz="2000" dirty="0"/>
              <a:t>Louvado sejas, Senhor! </a:t>
            </a:r>
          </a:p>
          <a:p>
            <a:pPr marL="0" indent="0" algn="just">
              <a:buNone/>
            </a:pPr>
            <a:r>
              <a:rPr lang="pt-BR" sz="2000" dirty="0"/>
              <a:t>Pela luz das horas calmas, </a:t>
            </a:r>
          </a:p>
          <a:p>
            <a:pPr marL="0" indent="0" algn="just">
              <a:buNone/>
            </a:pPr>
            <a:r>
              <a:rPr lang="pt-BR" sz="2000" dirty="0"/>
              <a:t>Que adormenta as nossas almas </a:t>
            </a:r>
          </a:p>
          <a:p>
            <a:pPr marL="0" indent="0" algn="just">
              <a:buNone/>
            </a:pPr>
            <a:r>
              <a:rPr lang="pt-BR" sz="2000" dirty="0"/>
              <a:t>No instante do entardecer... </a:t>
            </a:r>
          </a:p>
          <a:p>
            <a:pPr marL="0" indent="0" algn="just">
              <a:buNone/>
            </a:pPr>
            <a:r>
              <a:rPr lang="pt-BR" sz="2000" dirty="0"/>
              <a:t>O campo repousa em preces, </a:t>
            </a:r>
          </a:p>
          <a:p>
            <a:pPr marL="0" indent="0" algn="just">
              <a:buNone/>
            </a:pPr>
            <a:r>
              <a:rPr lang="pt-BR" sz="2000" dirty="0"/>
              <a:t>O céu formoso cintila, </a:t>
            </a:r>
          </a:p>
          <a:p>
            <a:pPr marL="0" indent="0" algn="just">
              <a:buNone/>
            </a:pPr>
            <a:r>
              <a:rPr lang="pt-BR" sz="2000" dirty="0"/>
              <a:t>E a nossa crença tranquila </a:t>
            </a:r>
          </a:p>
          <a:p>
            <a:pPr marL="0" indent="0" algn="just">
              <a:buNone/>
            </a:pPr>
            <a:r>
              <a:rPr lang="pt-BR" sz="2000" dirty="0"/>
              <a:t>Repousa no teu amor; </a:t>
            </a:r>
          </a:p>
          <a:p>
            <a:pPr marL="0" indent="0" algn="just">
              <a:buNone/>
            </a:pPr>
            <a:r>
              <a:rPr lang="pt-BR" sz="2000" dirty="0"/>
              <a:t>É a hora da tua bênção </a:t>
            </a:r>
          </a:p>
          <a:p>
            <a:pPr marL="0" indent="0" algn="just">
              <a:buNone/>
            </a:pPr>
            <a:r>
              <a:rPr lang="pt-BR" sz="2000" dirty="0"/>
              <a:t>Nas luzes da Natureza, </a:t>
            </a:r>
          </a:p>
          <a:p>
            <a:pPr marL="0" indent="0" algn="just">
              <a:buNone/>
            </a:pPr>
            <a:r>
              <a:rPr lang="pt-BR" sz="2000" dirty="0"/>
              <a:t>Que nos conduz à beleza </a:t>
            </a:r>
          </a:p>
          <a:p>
            <a:pPr marL="0" indent="0" algn="just">
              <a:buNone/>
            </a:pPr>
            <a:r>
              <a:rPr lang="pt-BR" sz="2000" dirty="0"/>
              <a:t>Do plano consolador. </a:t>
            </a:r>
          </a:p>
          <a:p>
            <a:pPr marL="0" indent="0" algn="just">
              <a:buNone/>
            </a:pPr>
            <a:r>
              <a:rPr lang="pt-BR" sz="2000" dirty="0"/>
              <a:t>É nesta hora divina, </a:t>
            </a:r>
          </a:p>
          <a:p>
            <a:pPr marL="0" indent="0" algn="just">
              <a:buNone/>
            </a:pPr>
            <a:r>
              <a:rPr lang="pt-BR" sz="2000" dirty="0"/>
              <a:t>Que o teu amor grande e augusto </a:t>
            </a:r>
          </a:p>
          <a:p>
            <a:pPr marL="0" indent="0" algn="just">
              <a:buNone/>
            </a:pPr>
            <a:r>
              <a:rPr lang="pt-BR" sz="2000" dirty="0"/>
              <a:t>Dá paz à mente do justo, </a:t>
            </a:r>
          </a:p>
          <a:p>
            <a:pPr marL="0" indent="0" algn="just">
              <a:buNone/>
            </a:pPr>
            <a:r>
              <a:rPr lang="pt-BR" sz="2000" dirty="0"/>
              <a:t>Alívio e conforto à dor! </a:t>
            </a:r>
          </a:p>
        </p:txBody>
      </p:sp>
    </p:spTree>
    <p:extLst>
      <p:ext uri="{BB962C8B-B14F-4D97-AF65-F5344CB8AC3E}">
        <p14:creationId xmlns:p14="http://schemas.microsoft.com/office/powerpoint/2010/main" val="145067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cântico das crianças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54480"/>
            <a:ext cx="8915400" cy="4759078"/>
          </a:xfrm>
        </p:spPr>
        <p:txBody>
          <a:bodyPr numCol="2">
            <a:noAutofit/>
          </a:bodyPr>
          <a:lstStyle/>
          <a:p>
            <a:pPr marL="0" indent="0" algn="just">
              <a:buNone/>
            </a:pPr>
            <a:r>
              <a:rPr lang="pt-BR" sz="2000" dirty="0"/>
              <a:t>Amado Mestre abençoa </a:t>
            </a:r>
          </a:p>
          <a:p>
            <a:pPr marL="0" indent="0" algn="just">
              <a:buNone/>
            </a:pPr>
            <a:r>
              <a:rPr lang="pt-BR" sz="2000" dirty="0"/>
              <a:t>A nossa prece singela, </a:t>
            </a:r>
          </a:p>
          <a:p>
            <a:pPr marL="0" indent="0" algn="just">
              <a:buNone/>
            </a:pPr>
            <a:r>
              <a:rPr lang="pt-BR" sz="2000" dirty="0"/>
              <a:t>Faze luz sobre a procela </a:t>
            </a:r>
          </a:p>
          <a:p>
            <a:pPr marL="0" indent="0" algn="just">
              <a:buNone/>
            </a:pPr>
            <a:r>
              <a:rPr lang="pt-BR" sz="2000" dirty="0"/>
              <a:t>Do coração pecador! </a:t>
            </a:r>
          </a:p>
          <a:p>
            <a:pPr marL="0" indent="0" algn="just">
              <a:buNone/>
            </a:pPr>
            <a:r>
              <a:rPr lang="pt-BR" sz="2000" dirty="0"/>
              <a:t>Vem a nós! Do céu ditoso, </a:t>
            </a:r>
          </a:p>
          <a:p>
            <a:pPr marL="0" indent="0" algn="just">
              <a:buNone/>
            </a:pPr>
            <a:r>
              <a:rPr lang="pt-BR" sz="2000" dirty="0"/>
              <a:t>Ampara a nossa esperança, </a:t>
            </a:r>
          </a:p>
          <a:p>
            <a:pPr marL="0" indent="0" algn="just">
              <a:buNone/>
            </a:pPr>
            <a:r>
              <a:rPr lang="pt-BR" sz="2000" dirty="0"/>
              <a:t>Temos sede de bonança, </a:t>
            </a:r>
          </a:p>
          <a:p>
            <a:pPr marL="0" indent="0" algn="just">
              <a:buNone/>
            </a:pPr>
            <a:r>
              <a:rPr lang="pt-BR" sz="2000" dirty="0"/>
              <a:t>De amor, de vida e de luz! </a:t>
            </a:r>
          </a:p>
          <a:p>
            <a:pPr marL="0" indent="0" algn="just">
              <a:buNone/>
            </a:pPr>
            <a:r>
              <a:rPr lang="pt-BR" sz="2000" dirty="0"/>
              <a:t>Na tarde feita de calma, </a:t>
            </a:r>
          </a:p>
          <a:p>
            <a:pPr marL="0" indent="0" algn="just">
              <a:buNone/>
            </a:pPr>
            <a:r>
              <a:rPr lang="pt-BR" sz="2000" dirty="0"/>
              <a:t>Sentimos que és nosso abrigo, </a:t>
            </a:r>
          </a:p>
          <a:p>
            <a:pPr marL="0" indent="0" algn="just">
              <a:buNone/>
            </a:pPr>
            <a:r>
              <a:rPr lang="pt-BR" sz="2000" dirty="0"/>
              <a:t>Queremos viver contigo, </a:t>
            </a:r>
          </a:p>
          <a:p>
            <a:pPr marL="0" indent="0" algn="just">
              <a:buNone/>
            </a:pPr>
            <a:r>
              <a:rPr lang="pt-BR" sz="2000" dirty="0"/>
              <a:t>Vem até nós, meu Jesus!...</a:t>
            </a:r>
          </a:p>
        </p:txBody>
      </p:sp>
    </p:spTree>
    <p:extLst>
      <p:ext uri="{BB962C8B-B14F-4D97-AF65-F5344CB8AC3E}">
        <p14:creationId xmlns:p14="http://schemas.microsoft.com/office/powerpoint/2010/main" val="799340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8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64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658112" y="3429320"/>
            <a:ext cx="9314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bg1"/>
                </a:solidFill>
              </a:rPr>
              <a:t>“Amai-vos uns aos outros, como eu vos amei.”</a:t>
            </a:r>
          </a:p>
          <a:p>
            <a:pPr algn="r"/>
            <a:r>
              <a:rPr lang="pt-BR" sz="4000" dirty="0">
                <a:solidFill>
                  <a:schemeClr val="bg1"/>
                </a:solidFill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100837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mero encontro?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5" y="1443487"/>
            <a:ext cx="5016690" cy="4351338"/>
          </a:xfrm>
        </p:spPr>
        <p:txBody>
          <a:bodyPr>
            <a:normAutofit/>
          </a:bodyPr>
          <a:lstStyle/>
          <a:p>
            <a:r>
              <a:rPr lang="pt-BR" dirty="0"/>
              <a:t>Cap. 1 – Uma família romana</a:t>
            </a:r>
          </a:p>
          <a:p>
            <a:r>
              <a:rPr lang="pt-BR" dirty="0"/>
              <a:t>Ano 131 </a:t>
            </a:r>
          </a:p>
          <a:p>
            <a:endParaRPr lang="pt-BR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56127" y="2474936"/>
            <a:ext cx="6078942" cy="435133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Nestório</a:t>
            </a:r>
            <a:endParaRPr lang="pt-BR" dirty="0"/>
          </a:p>
          <a:p>
            <a:r>
              <a:rPr lang="pt-BR" dirty="0"/>
              <a:t>Célia</a:t>
            </a:r>
          </a:p>
          <a:p>
            <a:r>
              <a:rPr lang="pt-BR" dirty="0" err="1"/>
              <a:t>Helvídio</a:t>
            </a:r>
            <a:r>
              <a:rPr lang="pt-BR" dirty="0"/>
              <a:t> </a:t>
            </a:r>
            <a:r>
              <a:rPr lang="pt-BR" dirty="0" err="1"/>
              <a:t>Lucios</a:t>
            </a:r>
            <a:endParaRPr lang="pt-BR" dirty="0"/>
          </a:p>
          <a:p>
            <a:r>
              <a:rPr lang="pt-BR" dirty="0"/>
              <a:t>Alba </a:t>
            </a:r>
            <a:r>
              <a:rPr lang="pt-BR" dirty="0" err="1"/>
              <a:t>Lucínia</a:t>
            </a:r>
            <a:endParaRPr lang="pt-BR" dirty="0"/>
          </a:p>
          <a:p>
            <a:r>
              <a:rPr lang="pt-BR" dirty="0" err="1"/>
              <a:t>Caius</a:t>
            </a:r>
            <a:r>
              <a:rPr lang="pt-BR" dirty="0"/>
              <a:t> </a:t>
            </a:r>
            <a:r>
              <a:rPr lang="pt-BR" dirty="0" err="1"/>
              <a:t>Fabrícius</a:t>
            </a:r>
            <a:endParaRPr lang="pt-BR" dirty="0"/>
          </a:p>
          <a:p>
            <a:r>
              <a:rPr lang="pt-BR" dirty="0" err="1"/>
              <a:t>Helvídia</a:t>
            </a:r>
            <a:endParaRPr lang="pt-BR" dirty="0"/>
          </a:p>
          <a:p>
            <a:r>
              <a:rPr lang="pt-BR" dirty="0" err="1"/>
              <a:t>Lólio</a:t>
            </a:r>
            <a:r>
              <a:rPr lang="pt-BR" dirty="0"/>
              <a:t> </a:t>
            </a:r>
            <a:r>
              <a:rPr lang="pt-BR" dirty="0" err="1"/>
              <a:t>Úrbico</a:t>
            </a:r>
            <a:endParaRPr lang="pt-BR" dirty="0"/>
          </a:p>
          <a:p>
            <a:r>
              <a:rPr lang="pt-BR" dirty="0"/>
              <a:t>Fábio Cornélio</a:t>
            </a:r>
          </a:p>
          <a:p>
            <a:r>
              <a:rPr lang="pt-BR" dirty="0"/>
              <a:t>Claudia Sabina</a:t>
            </a:r>
          </a:p>
          <a:p>
            <a:r>
              <a:rPr lang="pt-BR" dirty="0"/>
              <a:t>Filho de </a:t>
            </a:r>
            <a:r>
              <a:rPr lang="pt-BR" dirty="0" err="1"/>
              <a:t>Nestório</a:t>
            </a:r>
            <a:r>
              <a:rPr lang="pt-BR" dirty="0"/>
              <a:t> (Ciro)</a:t>
            </a:r>
          </a:p>
          <a:p>
            <a:r>
              <a:rPr lang="pt-BR" dirty="0" err="1"/>
              <a:t>Cneio</a:t>
            </a:r>
            <a:r>
              <a:rPr lang="pt-BR" dirty="0"/>
              <a:t> </a:t>
            </a:r>
            <a:r>
              <a:rPr lang="pt-BR" dirty="0" err="1"/>
              <a:t>Lucios</a:t>
            </a:r>
            <a:endParaRPr lang="pt-BR" dirty="0"/>
          </a:p>
          <a:p>
            <a:r>
              <a:rPr lang="pt-BR" dirty="0" err="1"/>
              <a:t>Silano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37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378450"/>
            <a:ext cx="8911687" cy="658780"/>
          </a:xfrm>
        </p:spPr>
        <p:txBody>
          <a:bodyPr/>
          <a:lstStyle/>
          <a:p>
            <a:r>
              <a:rPr lang="pt-BR" dirty="0"/>
              <a:t>Grupos e famílias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282890"/>
            <a:ext cx="8915400" cy="55751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/>
              <a:t>“No espaço, os Espíritos formam grupos ou famílias entrelaçados pela afeição, pela simpatia e pela semelhança das inclinações. Ditosos por se encontrarem juntos, esses Espíritos se buscam uns aos outros. A encarnação apenas momentaneamente os separa, porquanto, ao regressarem à </a:t>
            </a:r>
            <a:r>
              <a:rPr lang="pt-BR" sz="2400" dirty="0" err="1"/>
              <a:t>erraticidade</a:t>
            </a:r>
            <a:r>
              <a:rPr lang="pt-BR" sz="2400" dirty="0"/>
              <a:t>, novamente se reúnem como amigos que voltam de uma viagem. Muitas vezes, até, uns seguem a outros na encarnação, vindo aqui reunir-se numa mesma família, ou num mesmo círculo, a fim de trabalharem juntos pelo seu mútuo adiantamento.”</a:t>
            </a:r>
          </a:p>
          <a:p>
            <a:pPr marL="0" indent="0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Allan Kardec</a:t>
            </a:r>
          </a:p>
          <a:p>
            <a:pPr marL="0" indent="0" algn="r">
              <a:buNone/>
            </a:pPr>
            <a:r>
              <a:rPr lang="pt-BR" dirty="0"/>
              <a:t>O Evangelho Segundo o Espiritismo Cap. IV item 18</a:t>
            </a:r>
          </a:p>
        </p:txBody>
      </p:sp>
    </p:spTree>
    <p:extLst>
      <p:ext uri="{BB962C8B-B14F-4D97-AF65-F5344CB8AC3E}">
        <p14:creationId xmlns:p14="http://schemas.microsoft.com/office/powerpoint/2010/main" val="271942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Estágios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14985"/>
            <a:ext cx="8915400" cy="4362734"/>
          </a:xfrm>
        </p:spPr>
        <p:txBody>
          <a:bodyPr>
            <a:normAutofit/>
          </a:bodyPr>
          <a:lstStyle/>
          <a:p>
            <a:r>
              <a:rPr lang="pt-BR" sz="3200" dirty="0"/>
              <a:t>Equívocos</a:t>
            </a:r>
          </a:p>
          <a:p>
            <a:r>
              <a:rPr lang="pt-BR" sz="3200" dirty="0"/>
              <a:t>Apegos</a:t>
            </a:r>
          </a:p>
          <a:p>
            <a:r>
              <a:rPr lang="pt-BR" sz="3200" dirty="0"/>
              <a:t>Conveniências</a:t>
            </a:r>
          </a:p>
          <a:p>
            <a:r>
              <a:rPr lang="pt-BR" sz="3200" dirty="0"/>
              <a:t>Despertar</a:t>
            </a:r>
          </a:p>
          <a:p>
            <a:r>
              <a:rPr lang="pt-BR" sz="3200" dirty="0"/>
              <a:t>Testemunho</a:t>
            </a:r>
          </a:p>
          <a:p>
            <a:r>
              <a:rPr lang="pt-BR" sz="3200" dirty="0"/>
              <a:t>Sacrifício</a:t>
            </a:r>
          </a:p>
          <a:p>
            <a:r>
              <a:rPr lang="pt-BR" sz="3200" dirty="0"/>
              <a:t>Redenção</a:t>
            </a:r>
          </a:p>
        </p:txBody>
      </p:sp>
    </p:spTree>
    <p:extLst>
      <p:ext uri="{BB962C8B-B14F-4D97-AF65-F5344CB8AC3E}">
        <p14:creationId xmlns:p14="http://schemas.microsoft.com/office/powerpoint/2010/main" val="229079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Equívocos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 fontScale="92500" lnSpcReduction="20000"/>
          </a:bodyPr>
          <a:lstStyle/>
          <a:p>
            <a:r>
              <a:rPr lang="pt-BR" sz="3200" dirty="0" err="1"/>
              <a:t>Helvídio</a:t>
            </a:r>
            <a:r>
              <a:rPr lang="pt-BR" sz="3200" dirty="0"/>
              <a:t> </a:t>
            </a:r>
            <a:r>
              <a:rPr lang="pt-BR" sz="3200" dirty="0" err="1"/>
              <a:t>Lucios</a:t>
            </a:r>
            <a:endParaRPr lang="pt-BR" sz="3200" dirty="0"/>
          </a:p>
          <a:p>
            <a:endParaRPr lang="pt-BR" sz="3200" dirty="0"/>
          </a:p>
          <a:p>
            <a:r>
              <a:rPr lang="pt-BR" sz="3200" dirty="0"/>
              <a:t>Claudia Sabina</a:t>
            </a:r>
          </a:p>
          <a:p>
            <a:endParaRPr lang="pt-BR" sz="3200" dirty="0"/>
          </a:p>
          <a:p>
            <a:pPr marL="0" indent="0" algn="just">
              <a:buNone/>
            </a:pPr>
            <a:r>
              <a:rPr lang="pt-BR" sz="3200" dirty="0"/>
              <a:t>“Sim, sei que </a:t>
            </a:r>
            <a:r>
              <a:rPr lang="pt-BR" sz="3200" dirty="0" err="1"/>
              <a:t>Silano</a:t>
            </a:r>
            <a:r>
              <a:rPr lang="pt-BR" sz="3200" dirty="0"/>
              <a:t> é um rapaz que meu sogro adotou como seu próprio filho, sabendo, igualmente, que, quando ele nasceu, muita gente acreditou fosse filho de </a:t>
            </a:r>
            <a:r>
              <a:rPr lang="pt-BR" sz="3200" dirty="0" err="1"/>
              <a:t>Helvídio</a:t>
            </a:r>
            <a:r>
              <a:rPr lang="pt-BR" sz="3200" dirty="0"/>
              <a:t> com uma criatura do povo, nas suas aventuras da mocidade.”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9702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Apegos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/>
          </a:bodyPr>
          <a:lstStyle/>
          <a:p>
            <a:r>
              <a:rPr lang="pt-BR" sz="4000" dirty="0"/>
              <a:t> Pessoas </a:t>
            </a:r>
          </a:p>
          <a:p>
            <a:pPr lvl="1"/>
            <a:r>
              <a:rPr lang="pt-BR" sz="3000" dirty="0" err="1"/>
              <a:t>Lólio</a:t>
            </a:r>
            <a:r>
              <a:rPr lang="pt-BR" sz="3000" dirty="0"/>
              <a:t> </a:t>
            </a:r>
            <a:r>
              <a:rPr lang="pt-BR" sz="3000" dirty="0" err="1"/>
              <a:t>Úrbico</a:t>
            </a:r>
            <a:endParaRPr lang="pt-BR" sz="3000" dirty="0"/>
          </a:p>
          <a:p>
            <a:pPr lvl="1"/>
            <a:r>
              <a:rPr lang="pt-BR" sz="3200" dirty="0"/>
              <a:t>Claudia Sabina</a:t>
            </a:r>
          </a:p>
          <a:p>
            <a:endParaRPr lang="pt-BR" sz="3200" dirty="0"/>
          </a:p>
          <a:p>
            <a:r>
              <a:rPr lang="pt-BR" sz="4000" dirty="0"/>
              <a:t> Circunstâncias e coisas</a:t>
            </a:r>
          </a:p>
          <a:p>
            <a:pPr lvl="1"/>
            <a:r>
              <a:rPr lang="pt-BR" sz="3000" dirty="0"/>
              <a:t>Fábio Cornélio</a:t>
            </a:r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25218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Conveniências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/>
          </a:bodyPr>
          <a:lstStyle/>
          <a:p>
            <a:r>
              <a:rPr lang="pt-BR" sz="4000" dirty="0" err="1"/>
              <a:t>Helvídio</a:t>
            </a:r>
            <a:r>
              <a:rPr lang="pt-BR" sz="4000" dirty="0"/>
              <a:t> </a:t>
            </a:r>
            <a:r>
              <a:rPr lang="pt-BR" sz="4000" dirty="0" err="1"/>
              <a:t>Lucios</a:t>
            </a:r>
            <a:endParaRPr lang="pt-BR" sz="4000" dirty="0"/>
          </a:p>
          <a:p>
            <a:r>
              <a:rPr lang="pt-BR" sz="4000" dirty="0"/>
              <a:t>Alba </a:t>
            </a:r>
            <a:r>
              <a:rPr lang="pt-BR" sz="4000" dirty="0" err="1"/>
              <a:t>Lucínia</a:t>
            </a:r>
            <a:endParaRPr lang="pt-BR" sz="4000" dirty="0"/>
          </a:p>
          <a:p>
            <a:r>
              <a:rPr lang="pt-BR" sz="4000" dirty="0" err="1"/>
              <a:t>Caius</a:t>
            </a:r>
            <a:r>
              <a:rPr lang="pt-BR" sz="4000" dirty="0"/>
              <a:t> </a:t>
            </a:r>
            <a:r>
              <a:rPr lang="pt-BR" sz="4000" dirty="0" err="1"/>
              <a:t>Fabrícius</a:t>
            </a:r>
            <a:endParaRPr lang="pt-BR" sz="4000" dirty="0"/>
          </a:p>
          <a:p>
            <a:r>
              <a:rPr lang="pt-BR" sz="4000" dirty="0" err="1"/>
              <a:t>Helvídia</a:t>
            </a:r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41100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Despertar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4000" dirty="0" err="1"/>
              <a:t>Cneio</a:t>
            </a:r>
            <a:r>
              <a:rPr lang="pt-BR" sz="4000" dirty="0"/>
              <a:t> </a:t>
            </a:r>
            <a:r>
              <a:rPr lang="pt-BR" sz="4000" dirty="0" err="1"/>
              <a:t>Lucios</a:t>
            </a:r>
            <a:endParaRPr lang="pt-BR" sz="4000" dirty="0"/>
          </a:p>
          <a:p>
            <a:endParaRPr lang="pt-BR" sz="4000" dirty="0"/>
          </a:p>
          <a:p>
            <a:pPr algn="just"/>
            <a:r>
              <a:rPr lang="pt-BR" sz="4000" dirty="0"/>
              <a:t>“</a:t>
            </a:r>
            <a:r>
              <a:rPr lang="pt-BR" sz="4000" dirty="0" err="1"/>
              <a:t>Cneio</a:t>
            </a:r>
            <a:r>
              <a:rPr lang="pt-BR" sz="4000" dirty="0"/>
              <a:t> </a:t>
            </a:r>
            <a:r>
              <a:rPr lang="pt-BR" sz="4000" dirty="0" err="1"/>
              <a:t>Lucius</a:t>
            </a:r>
            <a:r>
              <a:rPr lang="pt-BR" sz="4000" dirty="0"/>
              <a:t>, aureolado pelos cabelos brancos, que as penosas experiências da vida haviam santificado. Uma atmosfera de amor e veneração fazia-se em torno da sua personalidade vibrante de cultura e generosidade, que 75 anos de lutas não conseguiram empanar”</a:t>
            </a:r>
          </a:p>
          <a:p>
            <a:endParaRPr lang="pt-BR" sz="4000" dirty="0"/>
          </a:p>
          <a:p>
            <a:endParaRPr lang="pt-BR" sz="4000" dirty="0"/>
          </a:p>
          <a:p>
            <a:pPr lvl="1"/>
            <a:endParaRPr lang="pt-BR" sz="3000" dirty="0"/>
          </a:p>
          <a:p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206943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446</TotalTime>
  <Words>1365</Words>
  <Application>Microsoft Office PowerPoint</Application>
  <PresentationFormat>Widescreen</PresentationFormat>
  <Paragraphs>231</Paragraphs>
  <Slides>24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Cacho</vt:lpstr>
      <vt:lpstr>Cinquenta Anos Depois</vt:lpstr>
      <vt:lpstr>A obra</vt:lpstr>
      <vt:lpstr>Um mero encontro?</vt:lpstr>
      <vt:lpstr>Grupos e famílias </vt:lpstr>
      <vt:lpstr>Estágios</vt:lpstr>
      <vt:lpstr>Equívocos</vt:lpstr>
      <vt:lpstr>Apegos</vt:lpstr>
      <vt:lpstr>Conveniências</vt:lpstr>
      <vt:lpstr>Despertar</vt:lpstr>
      <vt:lpstr>Despertar</vt:lpstr>
      <vt:lpstr>Despertar</vt:lpstr>
      <vt:lpstr>Testemunho e expiação</vt:lpstr>
      <vt:lpstr>O primeiro comentário de Emmanuel</vt:lpstr>
      <vt:lpstr>Sacrifício</vt:lpstr>
      <vt:lpstr>Desencarnação</vt:lpstr>
      <vt:lpstr>Desencarnação</vt:lpstr>
      <vt:lpstr>No plano espiritual</vt:lpstr>
      <vt:lpstr>No plano espiritual</vt:lpstr>
      <vt:lpstr>No plano espiritual</vt:lpstr>
      <vt:lpstr>Redenção</vt:lpstr>
      <vt:lpstr>O cântico das crianças</vt:lpstr>
      <vt:lpstr>O cântico das crianças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Cinquenta Anos Depois</dc:title>
  <dc:creator>SAULO CESAR</dc:creator>
  <cp:lastModifiedBy>SAULO CESAR</cp:lastModifiedBy>
  <cp:revision>32</cp:revision>
  <dcterms:created xsi:type="dcterms:W3CDTF">2015-03-22T11:22:09Z</dcterms:created>
  <dcterms:modified xsi:type="dcterms:W3CDTF">2020-05-16T12:53:33Z</dcterms:modified>
</cp:coreProperties>
</file>